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288" r:id="rId31"/>
    <p:sldId id="289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3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9A91-01DD-4987-95E0-EDE2A189C930}" type="datetimeFigureOut">
              <a:rPr lang="pt-BR" smtClean="0"/>
              <a:t>16/02/2017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35CB-98AC-45B5-90EC-5E55D9A134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6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9A91-01DD-4987-95E0-EDE2A189C930}" type="datetimeFigureOut">
              <a:rPr lang="pt-BR" smtClean="0"/>
              <a:t>16/02/2017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35CB-98AC-45B5-90EC-5E55D9A134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5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9A91-01DD-4987-95E0-EDE2A189C930}" type="datetimeFigureOut">
              <a:rPr lang="pt-BR" smtClean="0"/>
              <a:t>16/02/2017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35CB-98AC-45B5-90EC-5E55D9A134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87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9A91-01DD-4987-95E0-EDE2A189C930}" type="datetimeFigureOut">
              <a:rPr lang="pt-BR" smtClean="0"/>
              <a:t>16/02/2017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35CB-98AC-45B5-90EC-5E55D9A134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91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9A91-01DD-4987-95E0-EDE2A189C930}" type="datetimeFigureOut">
              <a:rPr lang="pt-BR" smtClean="0"/>
              <a:t>16/02/2017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35CB-98AC-45B5-90EC-5E55D9A134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891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9A91-01DD-4987-95E0-EDE2A189C930}" type="datetimeFigureOut">
              <a:rPr lang="pt-BR" smtClean="0"/>
              <a:t>16/02/2017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35CB-98AC-45B5-90EC-5E55D9A134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622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9A91-01DD-4987-95E0-EDE2A189C930}" type="datetimeFigureOut">
              <a:rPr lang="pt-BR" smtClean="0"/>
              <a:t>16/02/2017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35CB-98AC-45B5-90EC-5E55D9A134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143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9A91-01DD-4987-95E0-EDE2A189C930}" type="datetimeFigureOut">
              <a:rPr lang="pt-BR" smtClean="0"/>
              <a:t>16/02/2017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35CB-98AC-45B5-90EC-5E55D9A134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95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9A91-01DD-4987-95E0-EDE2A189C930}" type="datetimeFigureOut">
              <a:rPr lang="pt-BR" smtClean="0"/>
              <a:t>16/02/2017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35CB-98AC-45B5-90EC-5E55D9A134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6866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9A91-01DD-4987-95E0-EDE2A189C930}" type="datetimeFigureOut">
              <a:rPr lang="pt-BR" smtClean="0"/>
              <a:t>16/02/2017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35CB-98AC-45B5-90EC-5E55D9A134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6414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9A91-01DD-4987-95E0-EDE2A189C930}" type="datetimeFigureOut">
              <a:rPr lang="pt-BR" smtClean="0"/>
              <a:t>16/02/2017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35CB-98AC-45B5-90EC-5E55D9A134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18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69A91-01DD-4987-95E0-EDE2A189C930}" type="datetimeFigureOut">
              <a:rPr lang="pt-BR" smtClean="0"/>
              <a:t>16/02/2017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935CB-98AC-45B5-90EC-5E55D9A134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94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uciana.arte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ufrgs.br/arteversa/wordpress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ufrgs.br/arteversa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rancisalys.com/when-faith-moves-mountains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4eNuqLnFaY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BR" b="1" dirty="0">
                <a:solidFill>
                  <a:srgbClr val="002060"/>
                </a:solidFill>
              </a:rPr>
              <a:t>El arte como plataforma para pensar y </a:t>
            </a:r>
            <a:r>
              <a:rPr lang="pt-BR" b="1" dirty="0" err="1">
                <a:solidFill>
                  <a:srgbClr val="002060"/>
                </a:solidFill>
              </a:rPr>
              <a:t>vivir</a:t>
            </a:r>
            <a:r>
              <a:rPr lang="pt-BR" b="1" dirty="0">
                <a:solidFill>
                  <a:srgbClr val="002060"/>
                </a:solidFill>
              </a:rPr>
              <a:t>: </a:t>
            </a:r>
            <a:r>
              <a:rPr lang="pt-BR" b="1" dirty="0" err="1">
                <a:solidFill>
                  <a:srgbClr val="002060"/>
                </a:solidFill>
              </a:rPr>
              <a:t>otros</a:t>
            </a:r>
            <a:r>
              <a:rPr lang="pt-BR" b="1" dirty="0">
                <a:solidFill>
                  <a:srgbClr val="002060"/>
                </a:solidFill>
              </a:rPr>
              <a:t> </a:t>
            </a:r>
            <a:r>
              <a:rPr lang="pt-BR" b="1" dirty="0" err="1">
                <a:solidFill>
                  <a:srgbClr val="002060"/>
                </a:solidFill>
              </a:rPr>
              <a:t>espacios</a:t>
            </a:r>
            <a:r>
              <a:rPr lang="pt-BR" b="1" dirty="0">
                <a:solidFill>
                  <a:srgbClr val="002060"/>
                </a:solidFill>
              </a:rPr>
              <a:t> para </a:t>
            </a:r>
            <a:r>
              <a:rPr lang="pt-BR" b="1" dirty="0" err="1">
                <a:solidFill>
                  <a:srgbClr val="002060"/>
                </a:solidFill>
              </a:rPr>
              <a:t>la</a:t>
            </a:r>
            <a:r>
              <a:rPr lang="pt-BR" b="1" dirty="0">
                <a:solidFill>
                  <a:srgbClr val="002060"/>
                </a:solidFill>
              </a:rPr>
              <a:t> </a:t>
            </a:r>
            <a:r>
              <a:rPr lang="pt-BR" b="1" dirty="0" err="1">
                <a:solidFill>
                  <a:srgbClr val="002060"/>
                </a:solidFill>
              </a:rPr>
              <a:t>enseñanza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t-BR" dirty="0"/>
              <a:t>Luciana Gruppelli Loponte</a:t>
            </a:r>
          </a:p>
          <a:p>
            <a:pPr algn="r"/>
            <a:r>
              <a:rPr lang="pt-BR" dirty="0" err="1">
                <a:hlinkClick r:id="rId2"/>
              </a:rPr>
              <a:t>luciana.arte@gmail.com</a:t>
            </a:r>
            <a:r>
              <a:rPr lang="pt-BR" dirty="0"/>
              <a:t> </a:t>
            </a:r>
          </a:p>
          <a:p>
            <a:pPr algn="r"/>
            <a:r>
              <a:rPr lang="pt-BR" dirty="0"/>
              <a:t>FACED/PPGEDU/UFRGS</a:t>
            </a:r>
          </a:p>
        </p:txBody>
      </p:sp>
    </p:spTree>
    <p:extLst>
      <p:ext uri="{BB962C8B-B14F-4D97-AF65-F5344CB8AC3E}">
        <p14:creationId xmlns:p14="http://schemas.microsoft.com/office/powerpoint/2010/main" val="1044163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585216"/>
            <a:ext cx="10515600" cy="5591747"/>
          </a:xfrm>
        </p:spPr>
        <p:txBody>
          <a:bodyPr>
            <a:normAutofit lnSpcReduction="10000"/>
          </a:bodyPr>
          <a:lstStyle/>
          <a:p>
            <a:r>
              <a:rPr lang="es-ES" dirty="0"/>
              <a:t>Trato aquí de </a:t>
            </a:r>
            <a:r>
              <a:rPr lang="es-ES" sz="3500" b="1" dirty="0"/>
              <a:t>deseos humanos</a:t>
            </a:r>
            <a:r>
              <a:rPr lang="es-ES" dirty="0"/>
              <a:t>, contextos políticos difíciles, producción de metáforas de la vida, a partir de las producciones artísticas que salen de los marcos y galerías (aunque sus procesos pueden ser expuestos allí), para plantar sus bases en la vida misma, </a:t>
            </a:r>
            <a:r>
              <a:rPr lang="es-ES" sz="3000" b="1" dirty="0"/>
              <a:t>en la vida cotidiana y ordinaria de cada uno de nosotros</a:t>
            </a:r>
            <a:r>
              <a:rPr lang="es-ES" dirty="0"/>
              <a:t>.</a:t>
            </a:r>
            <a:r>
              <a:rPr lang="pt-BR" dirty="0"/>
              <a:t> </a:t>
            </a:r>
          </a:p>
          <a:p>
            <a:pPr marL="0" indent="0">
              <a:buNone/>
            </a:pPr>
            <a:endParaRPr lang="pt-BR" dirty="0"/>
          </a:p>
          <a:p>
            <a:r>
              <a:rPr lang="es-ES" dirty="0"/>
              <a:t>Con sus obras, Emily </a:t>
            </a:r>
            <a:r>
              <a:rPr lang="es-ES" dirty="0" err="1"/>
              <a:t>Jacir</a:t>
            </a:r>
            <a:r>
              <a:rPr lang="es-ES" dirty="0"/>
              <a:t> y Francis </a:t>
            </a:r>
            <a:r>
              <a:rPr lang="es-ES" dirty="0" err="1"/>
              <a:t>Alÿs</a:t>
            </a:r>
            <a:r>
              <a:rPr lang="es-ES" dirty="0"/>
              <a:t> no aportan soluciones a los problemas políticos complejos con los cuales dialogan sus trabajos, pero añaden momentos de ficción, tan potentes como las "verdades" que afectan a todos los involucrados. De alguna manera, estas obras y artistas, </a:t>
            </a:r>
            <a:r>
              <a:rPr lang="es-ES" sz="3200" b="1" dirty="0"/>
              <a:t>"dramatizan la agonía de las utopías emancipadoras, renuevan experiencias sensoriales comunes en un mundo tan interconectado como dividido" (</a:t>
            </a:r>
            <a:r>
              <a:rPr lang="es-ES" sz="3200" b="1" dirty="0" err="1"/>
              <a:t>Canclini</a:t>
            </a:r>
            <a:r>
              <a:rPr lang="es-ES" sz="3200" b="1" dirty="0"/>
              <a:t> 2012, p.18).</a:t>
            </a:r>
            <a:endParaRPr lang="pt-BR" sz="3200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7502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Arte y </a:t>
            </a:r>
            <a:r>
              <a:rPr lang="pt-BR" b="1" dirty="0" err="1"/>
              <a:t>docencia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Lo que obras como estas nos dicen, cómo pueden interrumpir nuestras formas de pensar nuestra formación de los profesores?</a:t>
            </a:r>
          </a:p>
          <a:p>
            <a:r>
              <a:rPr lang="es-ES" dirty="0"/>
              <a:t>La creencia de que </a:t>
            </a:r>
            <a:r>
              <a:rPr lang="es-ES" sz="3600" b="1" dirty="0"/>
              <a:t>la formación del profesorado</a:t>
            </a:r>
            <a:r>
              <a:rPr lang="es-ES" dirty="0"/>
              <a:t> en cualquier área de conocimiento, se puede extender desde una formación anclada estéticamente y, sí, </a:t>
            </a:r>
            <a:r>
              <a:rPr lang="es-ES" sz="3400" b="1" dirty="0"/>
              <a:t>lo que muchos piensan y hacen los artistas tiene mucho que ver con nosotros, con nuestros deseos y dramas humanos, con nuestras voluntades pedagógicas y de la docencia. </a:t>
            </a:r>
          </a:p>
          <a:p>
            <a:r>
              <a:rPr lang="es-ES" dirty="0"/>
              <a:t>En los últimos años, persigo estos temas en investigaciones financiadas por el </a:t>
            </a:r>
            <a:r>
              <a:rPr lang="es-ES" dirty="0" err="1"/>
              <a:t>CNPq</a:t>
            </a:r>
            <a:r>
              <a:rPr lang="es-ES" dirty="0"/>
              <a:t>: "El arte y la estética en la formación del profesorado" (2007-2010), “El arte contemporáneo y la formación estética de los maestros" (2010-2013) y "La docencia como campo expandido: arte contemporáneo y formación estética "(2013-2106).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992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Arte como una plataforma para pensar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err="1"/>
              <a:t>Canclini</a:t>
            </a:r>
            <a:r>
              <a:rPr lang="pt-BR" dirty="0"/>
              <a:t>, </a:t>
            </a:r>
            <a:r>
              <a:rPr lang="es-ES" dirty="0"/>
              <a:t>cuando habla de algunas obras del artista Gabriel Orozco, dice que él llama sus casas-estudio como "plataformas para pensar"</a:t>
            </a:r>
            <a:r>
              <a:rPr lang="pt-BR" dirty="0"/>
              <a:t> (CANCLINI, 2012, p.91). </a:t>
            </a:r>
          </a:p>
          <a:p>
            <a:r>
              <a:rPr lang="es-ES" sz="3600" b="1" dirty="0"/>
              <a:t>El arte puede ser una "plataforma para pensar", </a:t>
            </a:r>
            <a:r>
              <a:rPr lang="es-ES" sz="3600" dirty="0"/>
              <a:t>un lugar desde el que parten las preocupaciones, angustias sin nombre, preguntas sin respuesta, y una atención constante sobre los movimientos de la sociedad que nos rodea. Las preocupaciones que pueden incluir</a:t>
            </a:r>
            <a:r>
              <a:rPr lang="es-ES" sz="3600" b="1" dirty="0"/>
              <a:t> nuestras inquietudes pedagógicas, nuestras formas de pensar este espacio que llamamos la escuela y esta ocupación singular que llamamos la docencia.</a:t>
            </a:r>
          </a:p>
          <a:p>
            <a:pPr marL="0" indent="0">
              <a:buNone/>
            </a:pPr>
            <a:endParaRPr lang="pt-BR" sz="3200" b="1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1764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¿Como vemos el arte en la educación?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b="1" dirty="0"/>
              <a:t>¿ </a:t>
            </a:r>
            <a:r>
              <a:rPr lang="es-ES" sz="3600" dirty="0"/>
              <a:t>Arte - como algo ilustrativo y explicativo, o, por el contrario, </a:t>
            </a:r>
            <a:r>
              <a:rPr lang="es-ES" sz="3600" b="1" dirty="0"/>
              <a:t>un capricho estético y ornamental,</a:t>
            </a:r>
            <a:r>
              <a:rPr lang="es-ES" sz="3600" dirty="0"/>
              <a:t> bastante innecesario dada la gravedad y urgencia de la vida cotidiana e incluso lo que debe ser enseñado en la escuela?</a:t>
            </a:r>
          </a:p>
          <a:p>
            <a:r>
              <a:rPr lang="es-ES" sz="3600" dirty="0"/>
              <a:t>Es una cierta mirada pedagógica que relega el arte al tiempo de ocio o una manera de hacer los contenidos escolares más divertidos e agradables al paladar. </a:t>
            </a:r>
          </a:p>
        </p:txBody>
      </p:sp>
    </p:spTree>
    <p:extLst>
      <p:ext uri="{BB962C8B-B14F-4D97-AF65-F5344CB8AC3E}">
        <p14:creationId xmlns:p14="http://schemas.microsoft.com/office/powerpoint/2010/main" val="2854039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731520"/>
            <a:ext cx="10515600" cy="5445443"/>
          </a:xfrm>
        </p:spPr>
        <p:txBody>
          <a:bodyPr>
            <a:normAutofit/>
          </a:bodyPr>
          <a:lstStyle/>
          <a:p>
            <a:r>
              <a:rPr lang="pt-BR" dirty="0" err="1"/>
              <a:t>Camnitzer</a:t>
            </a:r>
            <a:r>
              <a:rPr lang="pt-BR" dirty="0"/>
              <a:t> </a:t>
            </a:r>
            <a:r>
              <a:rPr lang="es-ES" dirty="0"/>
              <a:t>establece que la educación tendría que ser absorbida por el arte y condicionada por él, </a:t>
            </a:r>
            <a:r>
              <a:rPr lang="es-ES" b="1" dirty="0"/>
              <a:t>"el arte es una forma de pensar. Y yo creo que la educación tal como se utiliza hoy en día es una forma de entrenamiento"</a:t>
            </a:r>
            <a:r>
              <a:rPr lang="es-ES" dirty="0"/>
              <a:t>(</a:t>
            </a:r>
            <a:r>
              <a:rPr lang="es-ES" dirty="0" err="1"/>
              <a:t>Camnitzer</a:t>
            </a:r>
            <a:r>
              <a:rPr lang="es-ES" dirty="0"/>
              <a:t>, 2015, p.2).</a:t>
            </a:r>
            <a:r>
              <a:rPr lang="pt-BR" dirty="0"/>
              <a:t>  </a:t>
            </a:r>
          </a:p>
          <a:p>
            <a:pPr marL="0" indent="0">
              <a:buNone/>
            </a:pPr>
            <a:endParaRPr lang="pt-BR" dirty="0"/>
          </a:p>
          <a:p>
            <a:r>
              <a:rPr lang="es-ES" dirty="0"/>
              <a:t>Si aceptamos que el arte es una forma compleja de pensar, especular y hacer las conexiones, la pregunta que nos enfrenta de nuevo es: </a:t>
            </a:r>
            <a:r>
              <a:rPr lang="es-ES" sz="3000" b="1" dirty="0"/>
              <a:t>¿debería el arte ser parte de la educación o la educación formar parte del arte?</a:t>
            </a:r>
            <a:r>
              <a:rPr lang="es-ES" dirty="0"/>
              <a:t> Me refiero a una integración completa, por lo que la pregunta es sobre quién </a:t>
            </a:r>
            <a:r>
              <a:rPr lang="es-ES" dirty="0" err="1"/>
              <a:t>deberia</a:t>
            </a:r>
            <a:r>
              <a:rPr lang="es-ES" dirty="0"/>
              <a:t> informar o condicionar a quién. (</a:t>
            </a:r>
            <a:r>
              <a:rPr lang="es-ES" dirty="0" err="1"/>
              <a:t>Camnitzer</a:t>
            </a:r>
            <a:r>
              <a:rPr lang="es-ES" dirty="0"/>
              <a:t>, 2015, p.2)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8413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ES" b="1" dirty="0"/>
            </a:br>
            <a:r>
              <a:rPr lang="es-ES" b="1" dirty="0"/>
              <a:t>¿La vida (y la docencia) puede ser una obra de arte?</a:t>
            </a:r>
            <a:br>
              <a:rPr lang="es-ES" b="1" dirty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Lo que me sorprende es el hecho de que en nuestra sociedad, el arte se ha convertido en algo relacionado únicamente a objetos y no a los individuos o para la vida; que el arte es algo especializado o hecho por expertos que son artistas. </a:t>
            </a:r>
            <a:r>
              <a:rPr lang="es-ES" sz="3200" b="1" dirty="0"/>
              <a:t>Sin embargo, no podría la vida de todos convertirse en una obra de arte? ¿Por qué una lámpara o una casa debería ser un objeto de arte, y no nuestra vida?</a:t>
            </a:r>
            <a:r>
              <a:rPr lang="es-ES" dirty="0"/>
              <a:t> (Michel Foucault, 1995).</a:t>
            </a:r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0732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/>
              <a:t>Lo</a:t>
            </a:r>
            <a:r>
              <a:rPr lang="pt-BR" b="1" dirty="0"/>
              <a:t> que </a:t>
            </a:r>
            <a:r>
              <a:rPr lang="pt-BR" b="1" dirty="0" err="1"/>
              <a:t>debemos</a:t>
            </a:r>
            <a:r>
              <a:rPr lang="pt-BR" b="1" dirty="0"/>
              <a:t> aprender </a:t>
            </a:r>
            <a:r>
              <a:rPr lang="pt-BR" b="1" dirty="0" err="1"/>
              <a:t>con</a:t>
            </a:r>
            <a:r>
              <a:rPr lang="pt-BR" b="1" dirty="0"/>
              <a:t> </a:t>
            </a:r>
            <a:r>
              <a:rPr lang="pt-BR" b="1" dirty="0" err="1"/>
              <a:t>los</a:t>
            </a:r>
            <a:r>
              <a:rPr lang="pt-BR" b="1" dirty="0"/>
              <a:t> artistas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(...) Todo esto debemos aprender con los artistas, y en lo restante ser más inteligentes que ellos. Para ellos esta habilidad sutil termina, normalmente, donde termina el arte y empieza la vida: </a:t>
            </a:r>
            <a:r>
              <a:rPr lang="es-ES" sz="3200" b="1" dirty="0"/>
              <a:t>Nosotros, sin embargo, queremos ser los poetas-autores de nuestras vidas, empezando por las cosas pequeñas y cotidianas</a:t>
            </a:r>
            <a:r>
              <a:rPr lang="es-ES" sz="3200" dirty="0"/>
              <a:t> (Nietzsche, La Gaya Ciencia , §299, Lo que debemos aprender de los artistas).</a:t>
            </a:r>
            <a:endParaRPr lang="pt-BR" sz="3200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9990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ES" b="1" dirty="0"/>
            </a:br>
            <a:r>
              <a:rPr lang="es-ES" b="1" dirty="0"/>
              <a:t>Entre Nietzsche y Foucault: conversaciones filosóficas</a:t>
            </a:r>
            <a:br>
              <a:rPr lang="pt-BR" b="1" dirty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a pesar de haber vivido en épocas diferentes , se encuentran en sus pensamientos e ideas. </a:t>
            </a:r>
            <a:r>
              <a:rPr lang="es-ES" b="1" dirty="0"/>
              <a:t>Porque después de todo, la vida no podría ser una obra de arte</a:t>
            </a:r>
            <a:r>
              <a:rPr lang="es-ES" dirty="0"/>
              <a:t> indaga Foucault. ¿Y no tenemos mucho que aprender de los artistas? - complementa Nietzsche (¿o habría sido Foucault al continuar las “hojas” del filósofo alemán?). ¿Por qué el arte sería algo sólo para expertos? – continua preguntando Foucault. </a:t>
            </a:r>
            <a:r>
              <a:rPr lang="es-ES" b="1" dirty="0"/>
              <a:t>No hay separación entre el arte y la vida, si queremos ser los "poetas-autores de nuestras vidas"</a:t>
            </a:r>
            <a:r>
              <a:rPr lang="es-ES" dirty="0"/>
              <a:t>, susurra Nietzsche. La conversación imaginaria entre estos filósofos-artistas continuaría durante mucho tiempo y estaría presente de algún modo explícito o no, en la mayor parte de la producción teórica de Foucault.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7300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078992"/>
            <a:ext cx="10515600" cy="5097971"/>
          </a:xfrm>
        </p:spPr>
        <p:txBody>
          <a:bodyPr/>
          <a:lstStyle/>
          <a:p>
            <a:r>
              <a:rPr lang="pt-BR" sz="3600" dirty="0"/>
              <a:t>¿La </a:t>
            </a:r>
            <a:r>
              <a:rPr lang="pt-BR" sz="3600" dirty="0" err="1"/>
              <a:t>docencia</a:t>
            </a:r>
            <a:r>
              <a:rPr lang="pt-BR" sz="3600" dirty="0"/>
              <a:t> </a:t>
            </a:r>
            <a:r>
              <a:rPr lang="pt-BR" sz="3600" dirty="0" err="1"/>
              <a:t>puede</a:t>
            </a:r>
            <a:r>
              <a:rPr lang="pt-BR" sz="3600" dirty="0"/>
              <a:t> ser una obra de arte? ¿ De </a:t>
            </a:r>
            <a:r>
              <a:rPr lang="pt-BR" sz="3600" dirty="0" err="1"/>
              <a:t>qué</a:t>
            </a:r>
            <a:r>
              <a:rPr lang="pt-BR" sz="3600" dirty="0"/>
              <a:t> forma? ¿Es </a:t>
            </a:r>
            <a:r>
              <a:rPr lang="pt-BR" sz="3600" dirty="0" err="1"/>
              <a:t>posible</a:t>
            </a:r>
            <a:r>
              <a:rPr lang="pt-BR" sz="3600" dirty="0"/>
              <a:t> </a:t>
            </a:r>
            <a:r>
              <a:rPr lang="pt-BR" sz="4000" b="1" dirty="0"/>
              <a:t>una </a:t>
            </a:r>
            <a:r>
              <a:rPr lang="pt-BR" sz="4000" b="1" dirty="0" err="1"/>
              <a:t>docencia</a:t>
            </a:r>
            <a:r>
              <a:rPr lang="pt-BR" sz="4000" b="1" dirty="0"/>
              <a:t> artista</a:t>
            </a:r>
            <a:r>
              <a:rPr lang="pt-BR" sz="3600" dirty="0"/>
              <a:t>? ¿</a:t>
            </a:r>
            <a:r>
              <a:rPr lang="pt-BR" sz="3600" dirty="0" err="1"/>
              <a:t>Qué</a:t>
            </a:r>
            <a:r>
              <a:rPr lang="pt-BR" sz="3600" dirty="0"/>
              <a:t> </a:t>
            </a:r>
            <a:r>
              <a:rPr lang="pt-BR" sz="3600" dirty="0" err="1"/>
              <a:t>puede</a:t>
            </a:r>
            <a:r>
              <a:rPr lang="pt-BR" sz="3600" dirty="0"/>
              <a:t> aprender </a:t>
            </a:r>
            <a:r>
              <a:rPr lang="pt-BR" sz="3600" dirty="0" err="1"/>
              <a:t>la</a:t>
            </a:r>
            <a:r>
              <a:rPr lang="pt-BR" sz="3600" dirty="0"/>
              <a:t> </a:t>
            </a:r>
            <a:r>
              <a:rPr lang="pt-BR" sz="3600" dirty="0" err="1"/>
              <a:t>docencia</a:t>
            </a:r>
            <a:r>
              <a:rPr lang="pt-BR" sz="3600" dirty="0"/>
              <a:t> </a:t>
            </a:r>
            <a:r>
              <a:rPr lang="pt-BR" sz="3600" dirty="0" err="1"/>
              <a:t>con</a:t>
            </a:r>
            <a:r>
              <a:rPr lang="pt-BR" sz="3600" dirty="0"/>
              <a:t> </a:t>
            </a:r>
            <a:r>
              <a:rPr lang="pt-BR" sz="3600" dirty="0" err="1"/>
              <a:t>los</a:t>
            </a:r>
            <a:r>
              <a:rPr lang="pt-BR" sz="3600" dirty="0"/>
              <a:t>/</a:t>
            </a:r>
            <a:r>
              <a:rPr lang="pt-BR" sz="3600" dirty="0" err="1"/>
              <a:t>las</a:t>
            </a:r>
            <a:r>
              <a:rPr lang="pt-BR" sz="3600" dirty="0"/>
              <a:t> artistas? </a:t>
            </a:r>
          </a:p>
          <a:p>
            <a:r>
              <a:rPr lang="pt-BR" sz="3600" dirty="0"/>
              <a:t>¿</a:t>
            </a:r>
            <a:r>
              <a:rPr lang="pt-BR" sz="3600" b="1" dirty="0" err="1"/>
              <a:t>Qué</a:t>
            </a:r>
            <a:r>
              <a:rPr lang="pt-BR" sz="3600" b="1" dirty="0"/>
              <a:t> ético/estética es </a:t>
            </a:r>
            <a:r>
              <a:rPr lang="pt-BR" sz="3600" b="1" dirty="0" err="1"/>
              <a:t>posible</a:t>
            </a:r>
            <a:r>
              <a:rPr lang="pt-BR" sz="3600" b="1" dirty="0"/>
              <a:t> para </a:t>
            </a:r>
            <a:r>
              <a:rPr lang="pt-BR" sz="3600" b="1" dirty="0" err="1"/>
              <a:t>la</a:t>
            </a:r>
            <a:r>
              <a:rPr lang="pt-BR" sz="3600" b="1" dirty="0"/>
              <a:t> </a:t>
            </a:r>
            <a:r>
              <a:rPr lang="pt-BR" sz="3600" b="1" dirty="0" err="1"/>
              <a:t>docencia</a:t>
            </a:r>
            <a:r>
              <a:rPr lang="pt-BR" sz="3600" b="1" dirty="0"/>
              <a:t> </a:t>
            </a:r>
            <a:r>
              <a:rPr lang="pt-BR" sz="3600" b="1" dirty="0" err="1"/>
              <a:t>en</a:t>
            </a:r>
            <a:r>
              <a:rPr lang="pt-BR" sz="3600" b="1" dirty="0"/>
              <a:t> arte </a:t>
            </a:r>
            <a:r>
              <a:rPr lang="pt-BR" sz="3600" b="1" dirty="0" err="1"/>
              <a:t>en</a:t>
            </a:r>
            <a:r>
              <a:rPr lang="pt-BR" sz="3600" b="1" dirty="0"/>
              <a:t> </a:t>
            </a:r>
            <a:r>
              <a:rPr lang="pt-BR" sz="3600" b="1" dirty="0" err="1"/>
              <a:t>la</a:t>
            </a:r>
            <a:r>
              <a:rPr lang="pt-BR" sz="3600" b="1" dirty="0"/>
              <a:t> </a:t>
            </a:r>
            <a:r>
              <a:rPr lang="pt-BR" sz="3600" b="1" dirty="0" err="1"/>
              <a:t>educación</a:t>
            </a:r>
            <a:r>
              <a:rPr lang="pt-BR" sz="3600" b="1" dirty="0"/>
              <a:t> </a:t>
            </a:r>
            <a:r>
              <a:rPr lang="pt-BR" sz="3600" b="1" dirty="0" err="1"/>
              <a:t>obligatoria</a:t>
            </a:r>
            <a:r>
              <a:rPr lang="pt-BR" sz="3600" b="1" dirty="0"/>
              <a:t>?</a:t>
            </a:r>
            <a:r>
              <a:rPr lang="pt-BR" sz="3600" dirty="0"/>
              <a:t> ¿</a:t>
            </a:r>
            <a:r>
              <a:rPr lang="pt-BR" sz="3600" dirty="0" err="1"/>
              <a:t>Qué</a:t>
            </a:r>
            <a:r>
              <a:rPr lang="pt-BR" sz="3600" dirty="0"/>
              <a:t> tipo de </a:t>
            </a:r>
            <a:r>
              <a:rPr lang="pt-BR" sz="3600" dirty="0" err="1"/>
              <a:t>experiencia</a:t>
            </a:r>
            <a:r>
              <a:rPr lang="pt-BR" sz="3600" dirty="0"/>
              <a:t> es </a:t>
            </a:r>
            <a:r>
              <a:rPr lang="pt-BR" sz="3600" dirty="0" err="1"/>
              <a:t>la</a:t>
            </a:r>
            <a:r>
              <a:rPr lang="pt-BR" sz="3600" dirty="0"/>
              <a:t> </a:t>
            </a:r>
            <a:r>
              <a:rPr lang="pt-BR" sz="3600" dirty="0" err="1"/>
              <a:t>docencia</a:t>
            </a:r>
            <a:r>
              <a:rPr lang="pt-BR" sz="3600" dirty="0"/>
              <a:t>? ¿De </a:t>
            </a:r>
            <a:r>
              <a:rPr lang="pt-BR" sz="3600" dirty="0" err="1"/>
              <a:t>qué</a:t>
            </a:r>
            <a:r>
              <a:rPr lang="pt-BR" sz="3600" dirty="0"/>
              <a:t> modo </a:t>
            </a:r>
            <a:r>
              <a:rPr lang="pt-BR" sz="3600" dirty="0" err="1"/>
              <a:t>la</a:t>
            </a:r>
            <a:r>
              <a:rPr lang="pt-BR" sz="3600" dirty="0"/>
              <a:t> filosofia de Michel Foucault y Nietzsche y </a:t>
            </a:r>
            <a:r>
              <a:rPr lang="pt-BR" sz="3600" dirty="0" err="1"/>
              <a:t>el</a:t>
            </a:r>
            <a:r>
              <a:rPr lang="pt-BR" sz="3600" dirty="0"/>
              <a:t> </a:t>
            </a:r>
            <a:r>
              <a:rPr lang="pt-BR" sz="3600" dirty="0" err="1"/>
              <a:t>propio</a:t>
            </a:r>
            <a:r>
              <a:rPr lang="pt-BR" sz="3600" dirty="0"/>
              <a:t> arte nos </a:t>
            </a:r>
            <a:r>
              <a:rPr lang="pt-BR" sz="3600" dirty="0" err="1"/>
              <a:t>pueden</a:t>
            </a:r>
            <a:r>
              <a:rPr lang="pt-BR" sz="3600" dirty="0"/>
              <a:t> </a:t>
            </a:r>
            <a:r>
              <a:rPr lang="pt-BR" sz="3600" dirty="0" err="1"/>
              <a:t>hacer</a:t>
            </a:r>
            <a:r>
              <a:rPr lang="pt-BR" sz="3600" dirty="0"/>
              <a:t> pensar sobre </a:t>
            </a:r>
            <a:r>
              <a:rPr lang="pt-BR" sz="3600" dirty="0" err="1"/>
              <a:t>la</a:t>
            </a:r>
            <a:r>
              <a:rPr lang="pt-BR" sz="3600" dirty="0"/>
              <a:t> </a:t>
            </a:r>
            <a:r>
              <a:rPr lang="pt-BR" sz="3600" dirty="0" err="1"/>
              <a:t>docencia</a:t>
            </a:r>
            <a:r>
              <a:rPr lang="pt-BR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00225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67512"/>
            <a:ext cx="10515600" cy="55094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dirty="0"/>
              <a:t>Si </a:t>
            </a:r>
            <a:r>
              <a:rPr lang="pt-BR" dirty="0" err="1"/>
              <a:t>aún</a:t>
            </a:r>
            <a:r>
              <a:rPr lang="pt-BR" dirty="0"/>
              <a:t> estamos </a:t>
            </a:r>
            <a:r>
              <a:rPr lang="pt-BR" dirty="0" err="1"/>
              <a:t>acostumbrados</a:t>
            </a:r>
            <a:r>
              <a:rPr lang="pt-BR" dirty="0"/>
              <a:t> apenas </a:t>
            </a:r>
            <a:r>
              <a:rPr lang="pt-BR" dirty="0" err="1"/>
              <a:t>en</a:t>
            </a:r>
            <a:r>
              <a:rPr lang="pt-BR" dirty="0"/>
              <a:t> ver </a:t>
            </a:r>
            <a:r>
              <a:rPr lang="pt-BR" dirty="0" err="1"/>
              <a:t>el</a:t>
            </a:r>
            <a:r>
              <a:rPr lang="pt-BR" dirty="0"/>
              <a:t> arte como </a:t>
            </a:r>
            <a:r>
              <a:rPr lang="pt-BR" dirty="0" err="1"/>
              <a:t>cuadros</a:t>
            </a:r>
            <a:r>
              <a:rPr lang="pt-BR" dirty="0"/>
              <a:t> </a:t>
            </a:r>
            <a:r>
              <a:rPr lang="pt-BR" dirty="0" err="1"/>
              <a:t>enmarcados</a:t>
            </a:r>
            <a:r>
              <a:rPr lang="pt-BR" dirty="0"/>
              <a:t> o como objetos </a:t>
            </a:r>
            <a:r>
              <a:rPr lang="pt-BR" dirty="0" err="1"/>
              <a:t>coleccionables</a:t>
            </a:r>
            <a:r>
              <a:rPr lang="pt-BR" dirty="0"/>
              <a:t>, es </a:t>
            </a:r>
            <a:r>
              <a:rPr lang="pt-BR" dirty="0" err="1"/>
              <a:t>extraño</a:t>
            </a:r>
            <a:r>
              <a:rPr lang="pt-BR" dirty="0"/>
              <a:t> que nos encontremos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un</a:t>
            </a:r>
            <a:r>
              <a:rPr lang="pt-BR" dirty="0"/>
              <a:t> tipo de arte que </a:t>
            </a:r>
            <a:r>
              <a:rPr lang="pt-BR" dirty="0" err="1"/>
              <a:t>deshace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todo momento </a:t>
            </a:r>
            <a:r>
              <a:rPr lang="pt-BR" dirty="0" err="1"/>
              <a:t>nuestra</a:t>
            </a:r>
            <a:r>
              <a:rPr lang="pt-BR" dirty="0"/>
              <a:t> </a:t>
            </a:r>
            <a:r>
              <a:rPr lang="pt-BR" dirty="0" err="1"/>
              <a:t>supuesta</a:t>
            </a:r>
            <a:r>
              <a:rPr lang="pt-BR" dirty="0"/>
              <a:t> </a:t>
            </a:r>
            <a:r>
              <a:rPr lang="pt-BR" dirty="0" err="1"/>
              <a:t>capacidad</a:t>
            </a:r>
            <a:r>
              <a:rPr lang="pt-BR" dirty="0"/>
              <a:t> de determinar </a:t>
            </a:r>
            <a:r>
              <a:rPr lang="pt-BR" dirty="0" err="1"/>
              <a:t>lo</a:t>
            </a:r>
            <a:r>
              <a:rPr lang="pt-BR" dirty="0"/>
              <a:t> que es o </a:t>
            </a:r>
            <a:r>
              <a:rPr lang="pt-BR" dirty="0" err="1"/>
              <a:t>lo</a:t>
            </a:r>
            <a:r>
              <a:rPr lang="pt-BR" dirty="0"/>
              <a:t> que </a:t>
            </a:r>
            <a:r>
              <a:rPr lang="pt-BR" dirty="0" err="1"/>
              <a:t>puede</a:t>
            </a:r>
            <a:r>
              <a:rPr lang="pt-BR" dirty="0"/>
              <a:t> ser considerado una </a:t>
            </a:r>
            <a:r>
              <a:rPr lang="pt-BR" dirty="0" err="1"/>
              <a:t>producción</a:t>
            </a:r>
            <a:r>
              <a:rPr lang="pt-BR" dirty="0"/>
              <a:t> artística. </a:t>
            </a:r>
            <a:r>
              <a:rPr lang="pt-BR" sz="3600" b="1" dirty="0"/>
              <a:t>El arte </a:t>
            </a:r>
            <a:r>
              <a:rPr lang="pt-BR" sz="3600" b="1" dirty="0" err="1"/>
              <a:t>contemporáneo</a:t>
            </a:r>
            <a:r>
              <a:rPr lang="pt-BR" sz="3600" b="1" dirty="0"/>
              <a:t>, de </a:t>
            </a:r>
            <a:r>
              <a:rPr lang="pt-BR" sz="3600" b="1" dirty="0" err="1"/>
              <a:t>algun</a:t>
            </a:r>
            <a:r>
              <a:rPr lang="pt-BR" sz="3600" b="1" dirty="0"/>
              <a:t> modo, aproxima arte y vida, vida y obra de arte, </a:t>
            </a:r>
            <a:r>
              <a:rPr lang="pt-BR" sz="3600" b="1" dirty="0" err="1"/>
              <a:t>ofereciendo</a:t>
            </a:r>
            <a:r>
              <a:rPr lang="pt-BR" sz="3600" b="1" dirty="0"/>
              <a:t> </a:t>
            </a:r>
            <a:r>
              <a:rPr lang="pt-BR" sz="3600" b="1" dirty="0" err="1"/>
              <a:t>respuestas</a:t>
            </a:r>
            <a:r>
              <a:rPr lang="pt-BR" sz="3600" b="1" dirty="0"/>
              <a:t> variadas y </a:t>
            </a:r>
            <a:r>
              <a:rPr lang="pt-BR" sz="3600" b="1" dirty="0" err="1"/>
              <a:t>sorprendentes</a:t>
            </a:r>
            <a:r>
              <a:rPr lang="pt-BR" sz="3600" b="1" dirty="0"/>
              <a:t> a </a:t>
            </a:r>
            <a:r>
              <a:rPr lang="pt-BR" sz="3600" b="1" dirty="0" err="1"/>
              <a:t>la</a:t>
            </a:r>
            <a:r>
              <a:rPr lang="pt-BR" sz="3600" b="1" dirty="0"/>
              <a:t> pregunta </a:t>
            </a:r>
            <a:r>
              <a:rPr lang="pt-BR" sz="3600" b="1" dirty="0" err="1"/>
              <a:t>foucaultiana</a:t>
            </a:r>
            <a:r>
              <a:rPr lang="pt-BR" sz="3600" b="1" dirty="0"/>
              <a:t>.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3436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 err="1"/>
              <a:t>Where</a:t>
            </a:r>
            <a:r>
              <a:rPr lang="pt-BR" b="1" i="1" dirty="0"/>
              <a:t> </a:t>
            </a:r>
            <a:r>
              <a:rPr lang="pt-BR" b="1" i="1" dirty="0" err="1"/>
              <a:t>We</a:t>
            </a:r>
            <a:r>
              <a:rPr lang="pt-BR" b="1" i="1" dirty="0"/>
              <a:t> Come </a:t>
            </a:r>
            <a:r>
              <a:rPr lang="pt-BR" b="1" i="1" dirty="0" err="1"/>
              <a:t>From</a:t>
            </a:r>
            <a:r>
              <a:rPr lang="pt-BR" b="1" dirty="0"/>
              <a:t>, 2001 -2003 – Emily </a:t>
            </a:r>
            <a:r>
              <a:rPr lang="pt-BR" b="1" dirty="0" err="1"/>
              <a:t>Jacir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pPr marL="0" indent="0">
              <a:buNone/>
            </a:pPr>
            <a:r>
              <a:rPr lang="es-ES" sz="4000" i="1" dirty="0"/>
              <a:t>Si pudiese hacer algo por ti, en cualquier lugar de Palestina, ¿qué sería?</a:t>
            </a:r>
            <a:endParaRPr lang="pt-BR" sz="4000" i="1" dirty="0"/>
          </a:p>
          <a:p>
            <a:pPr marL="0" indent="0">
              <a:buNone/>
            </a:pPr>
            <a:endParaRPr lang="pt-BR" sz="4000" i="1" dirty="0"/>
          </a:p>
        </p:txBody>
      </p:sp>
    </p:spTree>
    <p:extLst>
      <p:ext uri="{BB962C8B-B14F-4D97-AF65-F5344CB8AC3E}">
        <p14:creationId xmlns:p14="http://schemas.microsoft.com/office/powerpoint/2010/main" val="3872273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Docencia como práctica de creación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92048"/>
          </a:xfrm>
        </p:spPr>
        <p:txBody>
          <a:bodyPr>
            <a:normAutofit lnSpcReduction="10000"/>
          </a:bodyPr>
          <a:lstStyle/>
          <a:p>
            <a:r>
              <a:rPr lang="es-ES" dirty="0"/>
              <a:t>¿Qué lugar ocupar en este modo de escuela tan definido, formateado, encajado? ¿Qué brechas para la creación docente habrá en este espacio, que ha operado "como máquina productora de </a:t>
            </a:r>
            <a:r>
              <a:rPr lang="es-ES" i="1" dirty="0"/>
              <a:t>sensatez </a:t>
            </a:r>
            <a:r>
              <a:rPr lang="es-ES" dirty="0"/>
              <a:t>más que de </a:t>
            </a:r>
            <a:r>
              <a:rPr lang="es-ES" i="1" dirty="0"/>
              <a:t>sensibilidades</a:t>
            </a:r>
            <a:r>
              <a:rPr lang="es-ES" dirty="0"/>
              <a:t>" (Obregón, 2007, p. 74)?</a:t>
            </a:r>
          </a:p>
          <a:p>
            <a:r>
              <a:rPr lang="es-ES" dirty="0"/>
              <a:t>Persigo la idea de que el arte (y especialmente desde el pensamiento propuesto por algunas producciones artísticas contemporáneas) puede potenciar </a:t>
            </a:r>
            <a:r>
              <a:rPr lang="es-ES" b="1" dirty="0"/>
              <a:t>la docencia como práctica de creación</a:t>
            </a:r>
            <a:r>
              <a:rPr lang="es-ES" dirty="0"/>
              <a:t> (Loponte, 2005; 2012; 2013; 2013b). Yendo un paso más allá, agrego nuevos elementos a partir de experiencias de investigación y de formación producidas en los últimos años. Es en este sentido que trato la discusión acerca de la </a:t>
            </a:r>
            <a:r>
              <a:rPr lang="es-ES" b="1" dirty="0"/>
              <a:t>docencia como un campo expandido</a:t>
            </a:r>
            <a:r>
              <a:rPr lang="es-ES" dirty="0"/>
              <a:t>, tomando prestada una expresión de </a:t>
            </a:r>
            <a:r>
              <a:rPr lang="es-ES" dirty="0" err="1"/>
              <a:t>Rosalind</a:t>
            </a:r>
            <a:r>
              <a:rPr lang="es-ES" dirty="0"/>
              <a:t> </a:t>
            </a:r>
            <a:r>
              <a:rPr lang="es-ES" dirty="0" err="1"/>
              <a:t>Krauss</a:t>
            </a:r>
            <a:r>
              <a:rPr lang="es-ES" dirty="0"/>
              <a:t> (2008).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1770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03504"/>
            <a:ext cx="10515600" cy="5573459"/>
          </a:xfrm>
        </p:spPr>
        <p:txBody>
          <a:bodyPr>
            <a:normAutofit/>
          </a:bodyPr>
          <a:lstStyle/>
          <a:p>
            <a:endParaRPr lang="es-ES" dirty="0"/>
          </a:p>
          <a:p>
            <a:r>
              <a:rPr lang="es-ES" dirty="0"/>
              <a:t>En el campo expandido de la pedagogía en el arte, la práctica de la educación ya no se limita a sus actividades tradicionales, que son la educación (para los artistas), el conocimiento (por historiadores del arte y curadores) e interpretación (para el público). La pedagogía tradicional no reconoce tres cosas: en primer lugar, la realización creativa del acto de educar; en segundo lugar, el hecho de que la construcción colectiva de un ambiente artístico, con obras de arte e ideas, es una construcción colectiva de conocimiento; y en tercer lugar, el hecho de que </a:t>
            </a:r>
            <a:r>
              <a:rPr lang="es-ES" b="1" dirty="0"/>
              <a:t>el conocimiento del arte no termina en el conocimiento de la obra de arte, es una herramienta para entender el mundo. </a:t>
            </a:r>
            <a:r>
              <a:rPr lang="es-ES" dirty="0"/>
              <a:t>(Helguera, 2011, p.12).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5398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52728"/>
            <a:ext cx="10515600" cy="4924235"/>
          </a:xfrm>
        </p:spPr>
        <p:txBody>
          <a:bodyPr/>
          <a:lstStyle/>
          <a:p>
            <a:endParaRPr lang="pt-BR" sz="3600" dirty="0"/>
          </a:p>
          <a:p>
            <a:endParaRPr lang="pt-BR" sz="3600" dirty="0"/>
          </a:p>
          <a:p>
            <a:r>
              <a:rPr lang="es-ES" sz="3600" dirty="0"/>
              <a:t>Lo que me ha interesado es pensar en </a:t>
            </a:r>
            <a:r>
              <a:rPr lang="es-ES" sz="3600" b="1" dirty="0"/>
              <a:t>el arte como una herramienta para comprender y preguntar sobre el mundo y sus complejas relaciones.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5182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Acercamientos entre arte, educación y docencia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La </a:t>
            </a:r>
            <a:r>
              <a:rPr lang="pt-BR" sz="3200" dirty="0" err="1"/>
              <a:t>aproximación</a:t>
            </a:r>
            <a:r>
              <a:rPr lang="pt-BR" sz="3200" dirty="0"/>
              <a:t> que buscamos </a:t>
            </a:r>
            <a:r>
              <a:rPr lang="es-ES" sz="3200" dirty="0"/>
              <a:t>tiene en cuenta los posibles contagios en la formación de cualquier maestro, independientemente de su área de especialización. Nosotros creemos en </a:t>
            </a:r>
            <a:r>
              <a:rPr lang="es-ES" sz="3200" b="1" dirty="0"/>
              <a:t>la educación, la pedagogía y la enseñanza como campos expandidos</a:t>
            </a:r>
            <a:r>
              <a:rPr lang="es-ES" sz="3200" dirty="0"/>
              <a:t>, permeables a las formas de pensar que no sólo se restringe a los campos del conocimiento ya examinados y validados como pertenecientes a la “gran área" de la educación.</a:t>
            </a:r>
            <a:r>
              <a:rPr lang="pt-BR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3477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/>
              <a:t>Además</a:t>
            </a:r>
            <a:r>
              <a:rPr lang="pt-BR" b="1" dirty="0"/>
              <a:t> de </a:t>
            </a:r>
            <a:r>
              <a:rPr lang="pt-BR" b="1" i="1" dirty="0" err="1"/>
              <a:t>artevalium</a:t>
            </a:r>
            <a:endParaRPr lang="pt-BR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4000" dirty="0"/>
              <a:t>La función del buen arte es justamente la de ser subversivo. El buen arte se aventura en el campo de lo desconocido; sacude los paradigmas fosilizados, y juega con especulaciones y conexiones consideradas “ilegales” en el campo del conocimiento disciplinar. El enfoque que se reduce a la fabricación de productos evita estos temas; se confirman las estructuras existentes y la sociedad permanece tranquila y embotada. </a:t>
            </a:r>
            <a:r>
              <a:rPr lang="es-ES" sz="4000" b="1" dirty="0"/>
              <a:t>Se genera así lo que me gusta llamar el </a:t>
            </a:r>
            <a:r>
              <a:rPr lang="es-ES" sz="4000" b="1" i="1" dirty="0" err="1"/>
              <a:t>artevalium</a:t>
            </a:r>
            <a:r>
              <a:rPr lang="es-ES" sz="4000" b="1" dirty="0"/>
              <a:t>. </a:t>
            </a:r>
            <a:r>
              <a:rPr lang="pt-BR" sz="3600" i="1" dirty="0"/>
              <a:t> </a:t>
            </a:r>
            <a:r>
              <a:rPr lang="pt-BR" sz="3600" dirty="0"/>
              <a:t>(</a:t>
            </a:r>
            <a:r>
              <a:rPr lang="pt-BR" sz="3600" dirty="0" err="1"/>
              <a:t>Camnitzer</a:t>
            </a:r>
            <a:r>
              <a:rPr lang="pt-BR" sz="3600" dirty="0"/>
              <a:t>, 2012, p.2).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6249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877824"/>
            <a:ext cx="10515600" cy="5299139"/>
          </a:xfrm>
        </p:spPr>
        <p:txBody>
          <a:bodyPr>
            <a:normAutofit/>
          </a:bodyPr>
          <a:lstStyle/>
          <a:p>
            <a:r>
              <a:rPr lang="es-ES" sz="3600" dirty="0"/>
              <a:t>Durante mucho tiempo, hemos perdido la oportunidad de aprender que </a:t>
            </a:r>
            <a:r>
              <a:rPr lang="es-ES" sz="3600" b="1" dirty="0"/>
              <a:t>"el arte es un lugar donde se puede pensar en cosas que no son pensables en otros lugares"</a:t>
            </a:r>
            <a:r>
              <a:rPr lang="es-ES" sz="3600" dirty="0"/>
              <a:t> (</a:t>
            </a:r>
            <a:r>
              <a:rPr lang="es-ES" sz="3600" dirty="0" err="1"/>
              <a:t>Camnitzer</a:t>
            </a:r>
            <a:r>
              <a:rPr lang="es-ES" sz="3600" dirty="0"/>
              <a:t>, 2012, p. 4). </a:t>
            </a:r>
          </a:p>
          <a:p>
            <a:r>
              <a:rPr lang="es-ES" sz="3600" dirty="0"/>
              <a:t>Además de una función ornamental y decorativa en nuestras escuelas y en nuestras experiencias, el arte tiene un potencial que ha sido vaciado constantemente ante todo el conocimiento más ”serio", en el que la educación escolar de algún modo se comprometía. </a:t>
            </a:r>
            <a:endParaRPr lang="pt-BR" sz="3600" dirty="0"/>
          </a:p>
          <a:p>
            <a:pPr marL="0" indent="0">
              <a:buNone/>
            </a:pP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106045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005840"/>
            <a:ext cx="10515600" cy="5171123"/>
          </a:xfrm>
        </p:spPr>
        <p:txBody>
          <a:bodyPr>
            <a:normAutofit lnSpcReduction="10000"/>
          </a:bodyPr>
          <a:lstStyle/>
          <a:p>
            <a:r>
              <a:rPr lang="es-ES" dirty="0"/>
              <a:t>Estrategias para </a:t>
            </a:r>
            <a:r>
              <a:rPr lang="es-ES" b="1" dirty="0"/>
              <a:t>la formación estética de los maestros que consideren el arte de nuestro tiempo,</a:t>
            </a:r>
            <a:r>
              <a:rPr lang="es-ES" dirty="0"/>
              <a:t> sobre todo producciones artísticas contemporáneas que sacuden nuestros paradigmas "fosilizados”, que realizan intervenciones en las formas más habituales de pensar sobre el mundo en que vivimos.</a:t>
            </a:r>
            <a:endParaRPr lang="pt-BR" dirty="0"/>
          </a:p>
          <a:p>
            <a:r>
              <a:rPr lang="es-ES" dirty="0"/>
              <a:t>Pensando desde las producciones artísticas contemporáneas, tales como las de Emily </a:t>
            </a:r>
            <a:r>
              <a:rPr lang="es-ES" dirty="0" err="1"/>
              <a:t>Jacir</a:t>
            </a:r>
            <a:r>
              <a:rPr lang="es-ES" dirty="0"/>
              <a:t> y Francis </a:t>
            </a:r>
            <a:r>
              <a:rPr lang="es-ES" dirty="0" err="1"/>
              <a:t>Alÿs</a:t>
            </a:r>
            <a:r>
              <a:rPr lang="es-ES" dirty="0"/>
              <a:t>, creamos nuestra propia "colección de ejemplos" (De </a:t>
            </a:r>
            <a:r>
              <a:rPr lang="es-ES" dirty="0" err="1"/>
              <a:t>Duve</a:t>
            </a:r>
            <a:r>
              <a:rPr lang="es-ES" dirty="0"/>
              <a:t>, 2009) para instigar </a:t>
            </a:r>
            <a:r>
              <a:rPr lang="es-ES" b="1" dirty="0"/>
              <a:t>la docencia como campo expandido</a:t>
            </a:r>
            <a:r>
              <a:rPr lang="es-ES" dirty="0"/>
              <a:t>, más abierta para la duda en relación a propuestas educativas cristalizadas, a la invención de prácticas educativas contemporáneas a nuestro tiempo y a los estudiantes que tenemos, a las nuevas relaciones entre la escuela y la producción de conocimiento, considerando las afinidades inusitadas entre arte, educación y docencia.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1846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/>
              <a:t>ArteVersa</a:t>
            </a:r>
            <a:r>
              <a:rPr lang="pt-BR" b="1" dirty="0"/>
              <a:t> -</a:t>
            </a:r>
            <a:r>
              <a:rPr lang="pt-BR" dirty="0"/>
              <a:t> </a:t>
            </a:r>
            <a:r>
              <a:rPr lang="pt-BR" dirty="0">
                <a:hlinkClick r:id="rId2"/>
              </a:rPr>
              <a:t>http://www.ufrgs.br/arteversa/</a:t>
            </a:r>
            <a:r>
              <a:rPr lang="pt-BR" dirty="0"/>
              <a:t> 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829" y="1690688"/>
            <a:ext cx="8320450" cy="4680253"/>
          </a:xfrm>
        </p:spPr>
      </p:pic>
    </p:spTree>
    <p:extLst>
      <p:ext uri="{BB962C8B-B14F-4D97-AF65-F5344CB8AC3E}">
        <p14:creationId xmlns:p14="http://schemas.microsoft.com/office/powerpoint/2010/main" val="2408156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3413" y="3315132"/>
            <a:ext cx="4574357" cy="2610802"/>
          </a:xfrm>
        </p:spPr>
        <p:txBody>
          <a:bodyPr>
            <a:normAutofit/>
          </a:bodyPr>
          <a:lstStyle/>
          <a:p>
            <a:r>
              <a:rPr lang="pt-BR" sz="3200" i="1" dirty="0" err="1"/>
              <a:t>ArteVersa</a:t>
            </a:r>
            <a:r>
              <a:rPr lang="pt-BR" sz="3200" i="1" dirty="0"/>
              <a:t> – Grupo de </a:t>
            </a:r>
            <a:r>
              <a:rPr lang="pt-BR" sz="3200" i="1" dirty="0" err="1"/>
              <a:t>estudio</a:t>
            </a:r>
            <a:r>
              <a:rPr lang="pt-BR" sz="3200" i="1" dirty="0"/>
              <a:t> e </a:t>
            </a:r>
            <a:r>
              <a:rPr lang="pt-BR" sz="3200" i="1" dirty="0" err="1"/>
              <a:t>investigación</a:t>
            </a:r>
            <a:r>
              <a:rPr lang="pt-BR" sz="3200" i="1" dirty="0"/>
              <a:t> </a:t>
            </a:r>
            <a:r>
              <a:rPr lang="pt-BR" sz="3200" i="1" dirty="0" err="1"/>
              <a:t>en</a:t>
            </a:r>
            <a:r>
              <a:rPr lang="pt-BR" sz="3200" i="1" dirty="0"/>
              <a:t> arte </a:t>
            </a:r>
            <a:r>
              <a:rPr lang="pt-BR" sz="3200" i="1" dirty="0" err="1"/>
              <a:t>y</a:t>
            </a:r>
            <a:r>
              <a:rPr lang="pt-BR" sz="3200" i="1" dirty="0"/>
              <a:t> </a:t>
            </a:r>
            <a:r>
              <a:rPr lang="pt-BR" sz="3200" i="1" dirty="0" err="1"/>
              <a:t>docencia</a:t>
            </a:r>
            <a:r>
              <a:rPr lang="pt-BR" sz="3200" dirty="0"/>
              <a:t> – FACED/UFRGS/CNPq</a:t>
            </a:r>
          </a:p>
        </p:txBody>
      </p:sp>
      <p:pic>
        <p:nvPicPr>
          <p:cNvPr id="3076" name="Picture 4" descr="Voltar ao Inic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14" y="330975"/>
            <a:ext cx="4800600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71" y="1875935"/>
            <a:ext cx="7042444" cy="428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54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Foucault y una estética de la existencia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es-ES" sz="3200" dirty="0"/>
              <a:t>El filósofo francés afirma que la estética de la existencia, en cuanto a la actitud por la cual llegamos a ser los arquitectos de la belleza de nuestra propia vida, es un estilo de vida de alcance comunitario, también denominado </a:t>
            </a:r>
            <a:r>
              <a:rPr lang="es-ES" sz="3200" b="1" dirty="0"/>
              <a:t>modo de vida "artista", realizable por todo aquél que es capaz de cuestionamiento ético (...)</a:t>
            </a:r>
            <a:r>
              <a:rPr lang="es-ES" sz="3200" dirty="0"/>
              <a:t>. (Branco, 2009, p. 143).</a:t>
            </a:r>
            <a:endParaRPr lang="pt-BR" sz="3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7460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2" name="Picture 6" descr="http://universes-in-universe.org/var/storage/images/media/images/islam/2003/jacir/01_1/69720-1-eng-GB/01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710" y="620687"/>
            <a:ext cx="6837446" cy="447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503712" y="5301209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Ir a la tumba de mi madre en Jerusalén por su cumpleaños, colocar flores y orar.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11237960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Una vida artista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Estamos pensando aquí en el arte y la estética como actitudes hacia la vida, rechazando todas las formas de sometimiento. </a:t>
            </a:r>
            <a:r>
              <a:rPr lang="es-ES" b="1" dirty="0"/>
              <a:t>Una vida artista es una vida inconformista, una vida no fascista</a:t>
            </a:r>
            <a:r>
              <a:rPr lang="es-ES" dirty="0"/>
              <a:t>, como señala Foucault (1977), "el arte de vivir contraria a todas las formas de fascismo". Branco señala la relevancia de la pregunta abierta por Foucault, instigándonos, desde su estudio de las subjetividades de la antigüedad, a producir </a:t>
            </a:r>
            <a:r>
              <a:rPr lang="es-ES" b="1" dirty="0"/>
              <a:t>”un modo de vida incansablemente creativo, donde nos hacemos y deshacemos cada vez que algo nos impulse" </a:t>
            </a:r>
            <a:r>
              <a:rPr lang="es-ES" dirty="0"/>
              <a:t>(Branco, 2009, p.150), agrietando estructuras rígidas de poder.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74453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02936"/>
            <a:ext cx="10515600" cy="5074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Vivimos en un tiempo susceptible </a:t>
            </a:r>
            <a:r>
              <a:rPr lang="es-ES" sz="3800" b="1" dirty="0"/>
              <a:t>a fundamentalismos, a la ausencia de diálogo y de escucha, a un individualismo exagerado, a la intolerancia al otro</a:t>
            </a:r>
            <a:r>
              <a:rPr lang="es-ES" dirty="0"/>
              <a:t> y cierta parálisis en el modo de pensar la escuela y de todos los procesos involucrados, incluyendo la práctica docente y sus prácticas pedagógicas ya tan establecidas. Insisto a usar </a:t>
            </a:r>
            <a:r>
              <a:rPr lang="es-ES" sz="3600" b="1" dirty="0"/>
              <a:t>el arte "como una plataforma para pensar"</a:t>
            </a:r>
            <a:r>
              <a:rPr lang="es-ES" dirty="0"/>
              <a:t> como un potente subterfugio para pensar que lo que hacemos podría ser de otra manera, que nuestras certezas sobre lo que enseñamos y pensamos son frágiles y no son inmutables.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48902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4562" y="214290"/>
            <a:ext cx="4320000" cy="6390533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>
            <a:off x="1007534" y="5461000"/>
            <a:ext cx="293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La </a:t>
            </a:r>
            <a:r>
              <a:rPr lang="pt-BR" i="1" dirty="0" err="1"/>
              <a:t>salle</a:t>
            </a:r>
            <a:r>
              <a:rPr lang="pt-BR" i="1" dirty="0"/>
              <a:t> de classe</a:t>
            </a:r>
          </a:p>
        </p:txBody>
      </p:sp>
    </p:spTree>
    <p:extLst>
      <p:ext uri="{BB962C8B-B14F-4D97-AF65-F5344CB8AC3E}">
        <p14:creationId xmlns:p14="http://schemas.microsoft.com/office/powerpoint/2010/main" val="28895215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4034" y="410066"/>
            <a:ext cx="8286808" cy="5590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44075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0842" y="500042"/>
            <a:ext cx="8280000" cy="5597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86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158" y="214290"/>
            <a:ext cx="4320000" cy="63905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615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0842" y="214290"/>
            <a:ext cx="4320000" cy="63905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29277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597" y="571480"/>
            <a:ext cx="8282209" cy="54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47784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20" y="214291"/>
            <a:ext cx="4320000" cy="6390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14474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543790" y="3773502"/>
            <a:ext cx="90011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800" b="1" cap="small" dirty="0" err="1"/>
              <a:t>Hicham</a:t>
            </a:r>
            <a:r>
              <a:rPr lang="pt-BR" sz="2800" b="1" cap="small" dirty="0"/>
              <a:t> </a:t>
            </a:r>
            <a:r>
              <a:rPr lang="pt-BR" sz="2800" b="1" cap="small" dirty="0" err="1"/>
              <a:t>Benohoud</a:t>
            </a:r>
            <a:r>
              <a:rPr lang="pt-BR" sz="2800" b="1" cap="small" dirty="0"/>
              <a:t> </a:t>
            </a:r>
            <a:r>
              <a:rPr lang="pt-BR" sz="2800" dirty="0"/>
              <a:t>– Tudo acontece em uma sala de aula - </a:t>
            </a:r>
          </a:p>
          <a:p>
            <a:pPr algn="r"/>
            <a:r>
              <a:rPr lang="pt-BR" sz="2800" dirty="0">
                <a:hlinkClick r:id="rId2"/>
              </a:rPr>
              <a:t>http://www.ufrgs.br/arteversa/</a:t>
            </a:r>
            <a:endParaRPr lang="pt-BR" sz="2800" dirty="0"/>
          </a:p>
          <a:p>
            <a:pPr algn="r"/>
            <a:endParaRPr lang="pt-BR" sz="2800" dirty="0"/>
          </a:p>
          <a:p>
            <a:pPr algn="r"/>
            <a:endParaRPr lang="pt-BR" sz="2800" dirty="0"/>
          </a:p>
          <a:p>
            <a:pPr algn="r"/>
            <a:r>
              <a:rPr lang="pt-BR" sz="3200" b="1" dirty="0" err="1">
                <a:solidFill>
                  <a:srgbClr val="FF0000"/>
                </a:solidFill>
              </a:rPr>
              <a:t>Moltes</a:t>
            </a:r>
            <a:r>
              <a:rPr lang="pt-BR" sz="3200" b="1" dirty="0">
                <a:solidFill>
                  <a:srgbClr val="FF0000"/>
                </a:solidFill>
              </a:rPr>
              <a:t> </a:t>
            </a:r>
            <a:r>
              <a:rPr lang="pt-BR" sz="3200" b="1" dirty="0" err="1">
                <a:solidFill>
                  <a:srgbClr val="FF0000"/>
                </a:solidFill>
              </a:rPr>
              <a:t>Gràcies</a:t>
            </a:r>
            <a:r>
              <a:rPr lang="pt-BR" sz="3200" b="1" dirty="0">
                <a:solidFill>
                  <a:srgbClr val="FF0000"/>
                </a:solidFill>
              </a:rPr>
              <a:t>!!   </a:t>
            </a:r>
          </a:p>
        </p:txBody>
      </p:sp>
      <p:pic>
        <p:nvPicPr>
          <p:cNvPr id="11268" name="Picture 4" descr="https://i.ytimg.com/vi/GVK73vdLEFQ/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4564" y="1165620"/>
            <a:ext cx="2789535" cy="1569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054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graphics8.nytimes.com/images/2009/02/12/arts/265881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476673"/>
            <a:ext cx="663955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647728" y="5517233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Visitar mi madre, abrazarla y besarla y decirle que se trata de su hijo.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42474640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/>
              <a:t>Referencias</a:t>
            </a:r>
            <a:r>
              <a:rPr lang="pt-BR" b="1" dirty="0"/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17904"/>
            <a:ext cx="10515600" cy="4983480"/>
          </a:xfrm>
        </p:spPr>
        <p:txBody>
          <a:bodyPr>
            <a:normAutofit fontScale="40000" lnSpcReduction="20000"/>
          </a:bodyPr>
          <a:lstStyle/>
          <a:p>
            <a:r>
              <a:rPr lang="pt-BR" sz="3400" dirty="0"/>
              <a:t>BRANCO, Guilherme Castelo. </a:t>
            </a:r>
            <a:r>
              <a:rPr lang="pt-BR" sz="3400" dirty="0" err="1"/>
              <a:t>Anti-individualismo</a:t>
            </a:r>
            <a:r>
              <a:rPr lang="pt-BR" sz="3400" dirty="0"/>
              <a:t>, vida artista: uma análise </a:t>
            </a:r>
            <a:r>
              <a:rPr lang="pt-BR" sz="3400" dirty="0" err="1"/>
              <a:t>não-fascista</a:t>
            </a:r>
            <a:r>
              <a:rPr lang="pt-BR" sz="3400" dirty="0"/>
              <a:t> de Michel Foucault. In: RAGO, Margareth, VEIGA-NETO, Alfredo (org.). Para uma vida </a:t>
            </a:r>
            <a:r>
              <a:rPr lang="pt-BR" sz="3400" dirty="0" err="1"/>
              <a:t>não-fascista</a:t>
            </a:r>
            <a:r>
              <a:rPr lang="pt-BR" sz="3400" dirty="0"/>
              <a:t>. Belo Horizonte: Autêntica, 2009. p. 143-151.</a:t>
            </a:r>
          </a:p>
          <a:p>
            <a:r>
              <a:rPr lang="pt-BR" sz="3400" dirty="0"/>
              <a:t>CAMNITZER, </a:t>
            </a:r>
            <a:r>
              <a:rPr lang="pt-BR" sz="3400" dirty="0" err="1"/>
              <a:t>Luis</a:t>
            </a:r>
            <a:r>
              <a:rPr lang="pt-BR" sz="3400" dirty="0"/>
              <a:t>. Arte y pedagogia. 2015. Disponível em: </a:t>
            </a:r>
            <a:r>
              <a:rPr lang="pt-BR" sz="3400" dirty="0" err="1"/>
              <a:t>http</a:t>
            </a:r>
            <a:r>
              <a:rPr lang="pt-BR" sz="3400" dirty="0"/>
              <a:t>://</a:t>
            </a:r>
            <a:r>
              <a:rPr lang="pt-BR" sz="3400" dirty="0" err="1"/>
              <a:t>esferapublica.org</a:t>
            </a:r>
            <a:r>
              <a:rPr lang="pt-BR" sz="3400" dirty="0"/>
              <a:t>/</a:t>
            </a:r>
            <a:r>
              <a:rPr lang="pt-BR" sz="3400" dirty="0" err="1"/>
              <a:t>nfblog</a:t>
            </a:r>
            <a:r>
              <a:rPr lang="pt-BR" sz="3400" dirty="0"/>
              <a:t>/arte-y-pedagogia/  Acesso em 16 de julho de 2015.</a:t>
            </a:r>
          </a:p>
          <a:p>
            <a:r>
              <a:rPr lang="pt-BR" sz="3400" dirty="0"/>
              <a:t>________. La </a:t>
            </a:r>
            <a:r>
              <a:rPr lang="pt-BR" sz="3400" dirty="0" err="1"/>
              <a:t>ensenanza</a:t>
            </a:r>
            <a:r>
              <a:rPr lang="pt-BR" sz="3400" dirty="0"/>
              <a:t> </a:t>
            </a:r>
            <a:r>
              <a:rPr lang="pt-BR" sz="3400" dirty="0" err="1"/>
              <a:t>del</a:t>
            </a:r>
            <a:r>
              <a:rPr lang="pt-BR" sz="3400" dirty="0"/>
              <a:t> arte como fraude. 2012. Disponível em: </a:t>
            </a:r>
            <a:r>
              <a:rPr lang="pt-BR" sz="3400" dirty="0" err="1"/>
              <a:t>http</a:t>
            </a:r>
            <a:r>
              <a:rPr lang="pt-BR" sz="3400" dirty="0"/>
              <a:t>://</a:t>
            </a:r>
            <a:r>
              <a:rPr lang="pt-BR" sz="3400" dirty="0" err="1"/>
              <a:t>esferapublica.org</a:t>
            </a:r>
            <a:r>
              <a:rPr lang="pt-BR" sz="3400" dirty="0"/>
              <a:t>/</a:t>
            </a:r>
            <a:r>
              <a:rPr lang="pt-BR" sz="3400" dirty="0" err="1"/>
              <a:t>nfblog</a:t>
            </a:r>
            <a:r>
              <a:rPr lang="pt-BR" sz="3400" dirty="0"/>
              <a:t>/</a:t>
            </a:r>
            <a:r>
              <a:rPr lang="pt-BR" sz="3400" dirty="0" err="1"/>
              <a:t>la</a:t>
            </a:r>
            <a:r>
              <a:rPr lang="pt-BR" sz="3400" dirty="0"/>
              <a:t>-</a:t>
            </a:r>
            <a:r>
              <a:rPr lang="pt-BR" sz="3400" dirty="0" err="1"/>
              <a:t>ensenanza</a:t>
            </a:r>
            <a:r>
              <a:rPr lang="pt-BR" sz="3400" dirty="0"/>
              <a:t>-</a:t>
            </a:r>
            <a:r>
              <a:rPr lang="pt-BR" sz="3400" dirty="0" err="1"/>
              <a:t>del</a:t>
            </a:r>
            <a:r>
              <a:rPr lang="pt-BR" sz="3400" dirty="0"/>
              <a:t>-arte-como-fraude/  Acesso em 04 de agosto de 2015.</a:t>
            </a:r>
          </a:p>
          <a:p>
            <a:r>
              <a:rPr lang="pt-BR" sz="3400" dirty="0"/>
              <a:t>CANCLINI, </a:t>
            </a:r>
            <a:r>
              <a:rPr lang="pt-BR" sz="3400" dirty="0" err="1"/>
              <a:t>Néstor</a:t>
            </a:r>
            <a:r>
              <a:rPr lang="pt-BR" sz="3400" dirty="0"/>
              <a:t> García. A sociedade sem relato: antropologia e estética da iminência. São Paulo: EDUSP, 2012.</a:t>
            </a:r>
          </a:p>
          <a:p>
            <a:r>
              <a:rPr lang="pt-BR" sz="3400" dirty="0"/>
              <a:t>DE DUVE, Thierry. Cinco reflexões sobre o julgamento estético, Revista Porto Arte, Porto Alegre, v. 16, n. 27, p. 43-65, nov. 2009.</a:t>
            </a:r>
          </a:p>
          <a:p>
            <a:r>
              <a:rPr lang="pt-BR" sz="3400" dirty="0"/>
              <a:t>FOUCAULT, Michel.  Introdução a vida </a:t>
            </a:r>
            <a:r>
              <a:rPr lang="pt-BR" sz="3400" dirty="0" err="1"/>
              <a:t>não-fascista</a:t>
            </a:r>
            <a:r>
              <a:rPr lang="pt-BR" sz="3400" dirty="0"/>
              <a:t>, 1977. Disponível em: </a:t>
            </a:r>
            <a:r>
              <a:rPr lang="pt-BR" sz="3400" dirty="0" err="1"/>
              <a:t>http</a:t>
            </a:r>
            <a:r>
              <a:rPr lang="pt-BR" sz="3400" dirty="0"/>
              <a:t>://www.coloquiofoucault2008.mpbnet.com.br/</a:t>
            </a:r>
            <a:r>
              <a:rPr lang="pt-BR" sz="3400" dirty="0" err="1"/>
              <a:t>por_uma_vida_nao_fascista.html</a:t>
            </a:r>
            <a:r>
              <a:rPr lang="pt-BR" sz="3400" dirty="0"/>
              <a:t> . Acesso em 7 de agosto de 2015.</a:t>
            </a:r>
          </a:p>
          <a:p>
            <a:r>
              <a:rPr lang="pt-BR" sz="3400" dirty="0"/>
              <a:t>________.  Sobre a genealogia da ética: uma revisão do trabalho. In: Dreyfus, Hubert e </a:t>
            </a:r>
            <a:r>
              <a:rPr lang="pt-BR" sz="3400" dirty="0" err="1"/>
              <a:t>Rabinow</a:t>
            </a:r>
            <a:r>
              <a:rPr lang="pt-BR" sz="3400" dirty="0"/>
              <a:t>, Paul.  </a:t>
            </a:r>
            <a:r>
              <a:rPr lang="pt-BR" sz="3400" i="1" dirty="0"/>
              <a:t>Michel Foucault, uma trajetória filosófica. Para além do estruturalismo e da hermenêutica.  </a:t>
            </a:r>
            <a:r>
              <a:rPr lang="pt-BR" sz="3400" dirty="0"/>
              <a:t>Rio de Janeiro: Forense Universitária, 1995. p. 253-278. </a:t>
            </a:r>
          </a:p>
          <a:p>
            <a:r>
              <a:rPr lang="pt-BR" sz="3400" dirty="0"/>
              <a:t>HELGUERA, Pablo. </a:t>
            </a:r>
            <a:r>
              <a:rPr lang="pt-BR" sz="3400" dirty="0" err="1"/>
              <a:t>Transpedagogia</a:t>
            </a:r>
            <a:r>
              <a:rPr lang="pt-BR" sz="3400" dirty="0"/>
              <a:t>: a arte contemporânea e os veículos da educação. In: ______; HOFF, Mônica (org.). </a:t>
            </a:r>
            <a:r>
              <a:rPr lang="pt-BR" sz="3400" i="1" dirty="0"/>
              <a:t>Pedagogia no campo expandido.</a:t>
            </a:r>
            <a:r>
              <a:rPr lang="pt-BR" sz="3400" dirty="0"/>
              <a:t> Porto Alegre: Fundação Bienal do Mercosul, 2011. p. 11-31. Disponível em: &lt;</a:t>
            </a:r>
            <a:r>
              <a:rPr lang="pt-BR" sz="3400" dirty="0" err="1"/>
              <a:t>http</a:t>
            </a:r>
            <a:r>
              <a:rPr lang="pt-BR" sz="3400" dirty="0"/>
              <a:t>://</a:t>
            </a:r>
            <a:r>
              <a:rPr lang="pt-BR" sz="3400" dirty="0" err="1"/>
              <a:t>www.fundacaobienal.art.br</a:t>
            </a:r>
            <a:r>
              <a:rPr lang="pt-BR" sz="3400" dirty="0"/>
              <a:t>/novo/arquivos/</a:t>
            </a:r>
            <a:r>
              <a:rPr lang="pt-BR" sz="3400" dirty="0" err="1"/>
              <a:t>publicacao</a:t>
            </a:r>
            <a:r>
              <a:rPr lang="pt-BR" sz="3400" dirty="0"/>
              <a:t>/</a:t>
            </a:r>
            <a:r>
              <a:rPr lang="pt-BR" sz="3400" dirty="0" err="1"/>
              <a:t>pdf</a:t>
            </a:r>
            <a:r>
              <a:rPr lang="pt-BR" sz="3400" dirty="0"/>
              <a:t>/</a:t>
            </a:r>
            <a:r>
              <a:rPr lang="pt-BR" sz="3400" dirty="0" err="1"/>
              <a:t>Pedagogia_no_campo_expandido.pdf</a:t>
            </a:r>
            <a:r>
              <a:rPr lang="pt-BR" sz="3400" dirty="0"/>
              <a:t>&gt;. Acesso em: 10 ago. 2012.</a:t>
            </a:r>
          </a:p>
          <a:p>
            <a:r>
              <a:rPr lang="pt-BR" sz="3400" dirty="0"/>
              <a:t>LOPONTE, Luciana Gruppelli.  Arte para a Docência: estética e criação na formação docente. Arquivos Analíticos de Políticas Educativas, v. 21, n. 25, p. 1- 22, 2013.</a:t>
            </a:r>
          </a:p>
          <a:p>
            <a:r>
              <a:rPr lang="pt-BR" sz="3400" dirty="0"/>
              <a:t>_______. Desafios da arte contemporânea para a educação: práticas e políticas. Arquivos Analíticos de Políticas Educativas, v. 20, p. 1-19, 2012.</a:t>
            </a:r>
          </a:p>
          <a:p>
            <a:r>
              <a:rPr lang="pt-BR" sz="3400" dirty="0"/>
              <a:t>NIETZSCHE, Friedrich. </a:t>
            </a:r>
            <a:r>
              <a:rPr lang="pt-BR" sz="3400" i="1" dirty="0"/>
              <a:t>A Gaia Ciência</a:t>
            </a:r>
            <a:r>
              <a:rPr lang="pt-BR" sz="3400" dirty="0"/>
              <a:t>. São Paulo: Companhia das Letras, 2001.</a:t>
            </a:r>
          </a:p>
          <a:p>
            <a:r>
              <a:rPr lang="pt-BR" sz="3400" dirty="0"/>
              <a:t>OBREGÓN, Javier </a:t>
            </a:r>
            <a:r>
              <a:rPr lang="pt-BR" sz="3400" dirty="0" err="1"/>
              <a:t>Saenz</a:t>
            </a:r>
            <a:r>
              <a:rPr lang="pt-BR" sz="3400" dirty="0"/>
              <a:t>. La </a:t>
            </a:r>
            <a:r>
              <a:rPr lang="pt-BR" sz="3400" dirty="0" err="1"/>
              <a:t>escuela</a:t>
            </a:r>
            <a:r>
              <a:rPr lang="pt-BR" sz="3400" dirty="0"/>
              <a:t> como dispositivo estético. In: FRIGERIO, Graciela, DIKER, Gabriela (</a:t>
            </a:r>
            <a:r>
              <a:rPr lang="pt-BR" sz="3400" dirty="0" err="1"/>
              <a:t>comps</a:t>
            </a:r>
            <a:r>
              <a:rPr lang="pt-BR" sz="3400" dirty="0"/>
              <a:t>.). Educar: (sobre)impressiones estéticas. Buenos Aires: Del Estante, 2007. p. 73-86.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9596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universes-in-universe.org/var/storage/images/media/images/islam/2003/jacir/02_1/69736-1-eng-GB/02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764704"/>
            <a:ext cx="7808399" cy="383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999656" y="5157193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Ir a Haifa y jugar al fútbol con el primer niño palestino que se ve en la calle.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3607259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universes-in-universe.de/car/istanbul/2003/tophane/img/jacir-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836712"/>
            <a:ext cx="647623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855640" y="5229200"/>
            <a:ext cx="68407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Ir a una oficina de correos israelí en Jerusalén y pagar la cuenta de teléfono.</a:t>
            </a:r>
            <a:endParaRPr lang="en-US" sz="2400" i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7352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artofthemideastdotcom.files.wordpress.com/2012/06/img_00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5" y="620689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359696" y="5589241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/>
              <a:t>Ir a Gaza y comer </a:t>
            </a:r>
            <a:r>
              <a:rPr lang="pt-BR" sz="2400" i="1" dirty="0" err="1"/>
              <a:t>Sayadiyeh</a:t>
            </a:r>
            <a:r>
              <a:rPr lang="pt-BR" sz="2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1046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/>
              <a:t>Cuando la fe mueve montañas</a:t>
            </a:r>
            <a:r>
              <a:rPr lang="pt-BR" dirty="0"/>
              <a:t>, </a:t>
            </a:r>
            <a:r>
              <a:rPr lang="pt-BR" dirty="0" err="1"/>
              <a:t>Francys</a:t>
            </a:r>
            <a:r>
              <a:rPr lang="pt-BR" dirty="0"/>
              <a:t> </a:t>
            </a:r>
            <a:r>
              <a:rPr lang="pt-BR" dirty="0" err="1"/>
              <a:t>Alÿs</a:t>
            </a:r>
            <a:r>
              <a:rPr lang="pt-BR" dirty="0"/>
              <a:t>, 2002</a:t>
            </a:r>
          </a:p>
        </p:txBody>
      </p:sp>
      <p:pic>
        <p:nvPicPr>
          <p:cNvPr id="4" name="Espaço Reservado para Conteúdo 3" descr="Alysreal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48" y="1956816"/>
            <a:ext cx="9558528" cy="28712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2395728" y="5458968"/>
            <a:ext cx="7818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3"/>
              </a:rPr>
              <a:t>http://francisalys.com/when-faith-moves-mountains/</a:t>
            </a:r>
            <a:endParaRPr lang="pt-BR" dirty="0"/>
          </a:p>
          <a:p>
            <a:endParaRPr lang="pt-BR" dirty="0"/>
          </a:p>
          <a:p>
            <a:r>
              <a:rPr lang="pt-BR" dirty="0">
                <a:hlinkClick r:id="rId4"/>
              </a:rPr>
              <a:t>https://www.youtube.com/watch?v=4eNuqLnFaYA</a:t>
            </a:r>
            <a:r>
              <a:rPr lang="pt-B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03857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xporevue.com/images/magazine/5374al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07" y="573659"/>
            <a:ext cx="57150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ocks-studio.com/img/blog/francis-alys-when-faith-moves-mountains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711" y="2557575"/>
            <a:ext cx="4663313" cy="361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0223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2763</Words>
  <Application>Microsoft Office PowerPoint</Application>
  <PresentationFormat>Widescreen</PresentationFormat>
  <Paragraphs>87</Paragraphs>
  <Slides>40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Tema do Office</vt:lpstr>
      <vt:lpstr>El arte como plataforma para pensar y vivir: otros espacios para la enseñanza</vt:lpstr>
      <vt:lpstr>Where We Come From, 2001 -2003 – Emily Jacir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Cuando la fe mueve montañas, Francys Alÿs, 2002</vt:lpstr>
      <vt:lpstr>Apresentação do PowerPoint</vt:lpstr>
      <vt:lpstr>Apresentação do PowerPoint</vt:lpstr>
      <vt:lpstr>Arte y docencia</vt:lpstr>
      <vt:lpstr>Arte como una plataforma para pensar</vt:lpstr>
      <vt:lpstr>¿Como vemos el arte en la educación?</vt:lpstr>
      <vt:lpstr>Apresentação do PowerPoint</vt:lpstr>
      <vt:lpstr> ¿La vida (y la docencia) puede ser una obra de arte? </vt:lpstr>
      <vt:lpstr>Lo que debemos aprender con los artistas</vt:lpstr>
      <vt:lpstr> Entre Nietzsche y Foucault: conversaciones filosóficas </vt:lpstr>
      <vt:lpstr>Apresentação do PowerPoint</vt:lpstr>
      <vt:lpstr>Apresentação do PowerPoint</vt:lpstr>
      <vt:lpstr>Docencia como práctica de creación </vt:lpstr>
      <vt:lpstr>Apresentação do PowerPoint</vt:lpstr>
      <vt:lpstr>Apresentação do PowerPoint</vt:lpstr>
      <vt:lpstr>Acercamientos entre arte, educación y docencia </vt:lpstr>
      <vt:lpstr>Además de artevalium</vt:lpstr>
      <vt:lpstr>Apresentação do PowerPoint</vt:lpstr>
      <vt:lpstr>Apresentação do PowerPoint</vt:lpstr>
      <vt:lpstr>ArteVersa - http://www.ufrgs.br/arteversa/ </vt:lpstr>
      <vt:lpstr>Apresentação do PowerPoint</vt:lpstr>
      <vt:lpstr>Foucault y una estética de la existencia</vt:lpstr>
      <vt:lpstr>Una vida artista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Referencias: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 como plataforma para pensar e viver: outros espaços para a docência</dc:title>
  <dc:creator>Luciana Loponte</dc:creator>
  <cp:lastModifiedBy>Luciana Loponte</cp:lastModifiedBy>
  <cp:revision>47</cp:revision>
  <dcterms:created xsi:type="dcterms:W3CDTF">2016-04-01T22:47:55Z</dcterms:created>
  <dcterms:modified xsi:type="dcterms:W3CDTF">2017-02-16T07:07:46Z</dcterms:modified>
</cp:coreProperties>
</file>